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0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3867" autoAdjust="0"/>
  </p:normalViewPr>
  <p:slideViewPr>
    <p:cSldViewPr snapToGrid="0">
      <p:cViewPr varScale="1">
        <p:scale>
          <a:sx n="67" d="100"/>
          <a:sy n="67"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ltLang="sv-SE"/>
          </a:p>
        </p:txBody>
      </p:sp>
      <p:sp>
        <p:nvSpPr>
          <p:cNvPr id="122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ltLang="sv-SE"/>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ltLang="sv-SE"/>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A93A482-2940-40C1-9D82-F2572F29D2A2}"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Times" panose="02020603050405020304" pitchFamily="18" charset="0"/>
                <a:ea typeface="+mn-ea"/>
                <a:cs typeface="+mn-cs"/>
              </a:rPr>
              <a:t>Presentera mig.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Times" panose="02020603050405020304" pitchFamily="18" charset="0"/>
                <a:ea typeface="+mn-ea"/>
                <a:cs typeface="+mn-cs"/>
              </a:rPr>
              <a:t>Perspektiven som jag syftar på är bland annat folkhälsa och hållbar utveckling. </a:t>
            </a:r>
            <a:r>
              <a:rPr lang="sv-SE" sz="1200" b="0" i="0" u="none" strike="noStrike" kern="1200" dirty="0">
                <a:solidFill>
                  <a:schemeClr val="tx1"/>
                </a:solidFill>
                <a:effectLst/>
                <a:latin typeface="Times" panose="02020603050405020304" pitchFamily="18" charset="0"/>
                <a:ea typeface="+mn-ea"/>
                <a:cs typeface="+mn-cs"/>
              </a:rPr>
              <a:t>Folkhälsa är, till skillnad mot individens hälsa, ett begrepp för hela befolkningens samlade hälsa. </a:t>
            </a:r>
            <a:r>
              <a:rPr lang="sv-SE" sz="1200" kern="1200" dirty="0">
                <a:solidFill>
                  <a:schemeClr val="tx1"/>
                </a:solidFill>
                <a:effectLst/>
                <a:latin typeface="Times" panose="02020603050405020304" pitchFamily="18" charset="0"/>
                <a:ea typeface="+mn-ea"/>
                <a:cs typeface="+mn-cs"/>
              </a:rPr>
              <a:t>Agenda 2030 är en agenda för förändring till ett mer hållbart samhälle och består av 17 globala hållbarhetsmål. Jag har också gjort ett urval av hållbarhetsmålen som särskilt relaterar till brottsförebyggande och trygghetsskapande. </a:t>
            </a:r>
            <a:endParaRPr lang="sv-SE" sz="1200" b="0" i="0" u="none" strike="noStrike"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i="0" u="none" strike="noStrike"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Times" panose="02020603050405020304" pitchFamily="18" charset="0"/>
                <a:ea typeface="+mn-ea"/>
                <a:cs typeface="+mn-cs"/>
              </a:rPr>
              <a:t>Sverige är ett fredligt land med stark tilltro till rättssystemet, låg korruption och väl fungerande samhällsinstitutioner. </a:t>
            </a:r>
            <a:r>
              <a:rPr lang="sv-SE" sz="1200" dirty="0">
                <a:latin typeface="Calibri Light" panose="020F0302020204030204" pitchFamily="34" charset="0"/>
                <a:cs typeface="Calibri Light" panose="020F0302020204030204" pitchFamily="34" charset="0"/>
              </a:rPr>
              <a:t>Alla människor har rätt att leva i fred och säkerhet utan rädsla för våld och förtryck.</a:t>
            </a: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i="0" kern="1200" dirty="0">
                <a:solidFill>
                  <a:schemeClr val="tx1"/>
                </a:solidFill>
                <a:effectLst/>
                <a:latin typeface="Times" panose="02020603050405020304" pitchFamily="18" charset="0"/>
                <a:ea typeface="+mn-ea"/>
                <a:cs typeface="+mn-cs"/>
              </a:rPr>
              <a:t>Diagrammet lyfter andel invånare i åldern 16-84 som avstår från att gå ut ensam. Nyckeltalet tittar också på orsaker till varför individer uppgett att de avstår från att gå ut ensam, bl.a. rädsla för att bli överfallen, rånad eller på annat sätt ofredad. Den blå triangeln redovisar vart Tanum ligger i förehållande till de andra kommunerna i Sverige och det är ett väldigt bra resultat. Merparten av våra invånare känner sig trygga i den fysiska miljön i Tanums kommun. Snittet för Sverige ligger omkring 25.</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i="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
                <a:srgbClr val="C00000"/>
              </a:buClr>
              <a:buSzTx/>
              <a:buFontTx/>
              <a:buNone/>
              <a:tabLst/>
              <a:defRPr/>
            </a:pPr>
            <a:r>
              <a:rPr lang="sv-SE" dirty="0"/>
              <a:t>Trygghet är en demokratifråga. Diagrammet visar tydligt att upplevelsen av trygghet ser olika ut beroende på var du bor. Fysiska platser kan alltså öka eller minska den upplevda tryggheten. I Tanum upplever invånare otrygghet vid gångvägen mot Sparvallen (utifrån den medborgarundersökning som lokala BRÅ genomförde 2020). Upplevd otrygghet kan ha en negativ inverkan på människors hälsa. Det är viktigt att poängtera att det finns en stor skillnad i den upplevda </a:t>
            </a:r>
            <a:r>
              <a:rPr lang="sv-SE" b="1" dirty="0"/>
              <a:t>oron och otryggheten</a:t>
            </a:r>
            <a:r>
              <a:rPr lang="sv-SE" dirty="0"/>
              <a:t> i relation till de brott som faktiskt sker.</a:t>
            </a:r>
          </a:p>
          <a:p>
            <a:pPr marL="0" marR="0" lvl="0" indent="0" algn="l" defTabSz="914400" rtl="0" eaLnBrk="0" fontAlgn="base" latinLnBrk="0" hangingPunct="0">
              <a:lnSpc>
                <a:spcPct val="100000"/>
              </a:lnSpc>
              <a:spcBef>
                <a:spcPct val="30000"/>
              </a:spcBef>
              <a:spcAft>
                <a:spcPct val="0"/>
              </a:spcAft>
              <a:buClr>
                <a:srgbClr val="C00000"/>
              </a:buClr>
              <a:buSzTx/>
              <a:buFontTx/>
              <a:buNone/>
              <a:tabLst/>
              <a:defRPr/>
            </a:pPr>
            <a:endParaRPr lang="sv-SE" dirty="0"/>
          </a:p>
          <a:p>
            <a:pPr marL="0" marR="0" lvl="0" indent="0" algn="l" defTabSz="914400" rtl="0" eaLnBrk="0" fontAlgn="base" latinLnBrk="0" hangingPunct="0">
              <a:lnSpc>
                <a:spcPct val="100000"/>
              </a:lnSpc>
              <a:spcBef>
                <a:spcPct val="30000"/>
              </a:spcBef>
              <a:spcAft>
                <a:spcPct val="0"/>
              </a:spcAft>
              <a:buClr>
                <a:srgbClr val="C00000"/>
              </a:buClr>
              <a:buSzTx/>
              <a:buFontTx/>
              <a:buNone/>
              <a:tabLst/>
              <a:defRPr/>
            </a:pPr>
            <a:r>
              <a:rPr lang="sv-SE" sz="1200" kern="1200" dirty="0">
                <a:solidFill>
                  <a:schemeClr val="tx1"/>
                </a:solidFill>
                <a:latin typeface="Times" panose="02020603050405020304" pitchFamily="18" charset="0"/>
                <a:ea typeface="+mn-ea"/>
                <a:cs typeface="+mn-cs"/>
              </a:rPr>
              <a:t>I</a:t>
            </a:r>
            <a:r>
              <a:rPr lang="sv-SE" dirty="0"/>
              <a:t> samhällsbyggnadsprocessen</a:t>
            </a:r>
            <a:r>
              <a:rPr lang="sv-SE" sz="1200" kern="1200" dirty="0">
                <a:solidFill>
                  <a:schemeClr val="tx1"/>
                </a:solidFill>
                <a:latin typeface="Times" panose="02020603050405020304" pitchFamily="18" charset="0"/>
                <a:ea typeface="+mn-ea"/>
                <a:cs typeface="+mn-cs"/>
              </a:rPr>
              <a:t> är </a:t>
            </a:r>
            <a:r>
              <a:rPr lang="sv-SE" dirty="0"/>
              <a:t>trygghetsskapande perspektiv viktigt och behöver integreras.</a:t>
            </a:r>
            <a:r>
              <a:rPr lang="sv-SE" sz="1200" kern="1200" dirty="0">
                <a:solidFill>
                  <a:schemeClr val="tx1"/>
                </a:solidFill>
                <a:latin typeface="Times" panose="02020603050405020304" pitchFamily="18" charset="0"/>
                <a:ea typeface="+mn-ea"/>
                <a:cs typeface="+mn-cs"/>
              </a:rPr>
              <a:t> Det vill säga, det går att bygga bort brottslighet, </a:t>
            </a:r>
            <a:r>
              <a:rPr lang="sv-SE" sz="1200" kern="1200" dirty="0" err="1">
                <a:solidFill>
                  <a:schemeClr val="tx1"/>
                </a:solidFill>
                <a:latin typeface="Times" panose="02020603050405020304" pitchFamily="18" charset="0"/>
                <a:ea typeface="+mn-ea"/>
                <a:cs typeface="+mn-cs"/>
              </a:rPr>
              <a:t>iaf</a:t>
            </a:r>
            <a:r>
              <a:rPr lang="sv-SE" sz="1200" kern="1200" dirty="0">
                <a:solidFill>
                  <a:schemeClr val="tx1"/>
                </a:solidFill>
                <a:latin typeface="Times" panose="02020603050405020304" pitchFamily="18" charset="0"/>
                <a:ea typeface="+mn-ea"/>
                <a:cs typeface="+mn-cs"/>
              </a:rPr>
              <a:t> försvåra. </a:t>
            </a:r>
            <a:r>
              <a:rPr lang="sv-SE" dirty="0"/>
              <a:t>Så u</a:t>
            </a:r>
            <a:r>
              <a:rPr lang="sv-SE" sz="1200" kern="1200" dirty="0">
                <a:solidFill>
                  <a:schemeClr val="tx1"/>
                </a:solidFill>
                <a:latin typeface="Times" panose="02020603050405020304" pitchFamily="18" charset="0"/>
                <a:ea typeface="+mn-ea"/>
                <a:cs typeface="+mn-cs"/>
              </a:rPr>
              <a:t>tformningen av en plats påverkar tryggheten (ljus/skugga, grönska, sittmöjligheter och sinnesupplevelser).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latin typeface="Times" panose="02020603050405020304" pitchFamily="18" charset="0"/>
                <a:ea typeface="+mn-ea"/>
                <a:cs typeface="+mn-cs"/>
              </a:rPr>
              <a:t>Återkommande inslag under hela platsens eller byggnadens livscykel – från planering och byggnation till användning och förvaltning. </a:t>
            </a: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Times" panose="02020603050405020304" pitchFamily="18" charset="0"/>
                <a:ea typeface="+mn-ea"/>
                <a:cs typeface="+mn-cs"/>
              </a:rPr>
              <a:t>Alla vi som arbetar i organisationen Tanums kommun har en viktig roll att spela och ansvara för att ingen människa ska lämnas utanför i detta arbete.</a:t>
            </a:r>
          </a:p>
          <a:p>
            <a:endParaRPr lang="sv-SE"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Times" panose="02020603050405020304" pitchFamily="18" charset="0"/>
                <a:ea typeface="+mn-ea"/>
                <a:cs typeface="+mn-cs"/>
              </a:rPr>
              <a:t>Tanums kommun har, liksom övriga kommuner i Sverige, en central roll i Sveriges genomförande av Agenda 2030. För att nå Agenda 2030 behövs förståelse för hur de lokala förutsättningarna påverkas av det globala sammanhanget och att lokalt agerande får globala konsekvenser.</a:t>
            </a:r>
          </a:p>
          <a:p>
            <a:endParaRPr lang="sv-SE" dirty="0"/>
          </a:p>
        </p:txBody>
      </p:sp>
      <p:sp>
        <p:nvSpPr>
          <p:cNvPr id="4" name="Platshållare för bildnummer 3"/>
          <p:cNvSpPr>
            <a:spLocks noGrp="1"/>
          </p:cNvSpPr>
          <p:nvPr>
            <p:ph type="sldNum" sz="quarter" idx="5"/>
          </p:nvPr>
        </p:nvSpPr>
        <p:spPr/>
        <p:txBody>
          <a:bodyPr/>
          <a:lstStyle/>
          <a:p>
            <a:fld id="{4A93A482-2940-40C1-9D82-F2572F29D2A2}" type="slidenum">
              <a:rPr lang="sv-SE" altLang="sv-SE" smtClean="0"/>
              <a:pPr/>
              <a:t>1</a:t>
            </a:fld>
            <a:endParaRPr lang="sv-SE" altLang="sv-SE"/>
          </a:p>
        </p:txBody>
      </p:sp>
    </p:spTree>
    <p:extLst>
      <p:ext uri="{BB962C8B-B14F-4D97-AF65-F5344CB8AC3E}">
        <p14:creationId xmlns:p14="http://schemas.microsoft.com/office/powerpoint/2010/main" val="93185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Times" panose="02020603050405020304" pitchFamily="18" charset="0"/>
                <a:ea typeface="+mn-ea"/>
                <a:cs typeface="+mn-cs"/>
              </a:rPr>
              <a:t>Till varje globalt mål, har en politisk inriktning för Tanums kommun formulerats, för mål 16 handlar det om att ”Demokratin ska värnas, andelen brott ska minska och tryggheten i samhället ska öka över tid.</a:t>
            </a:r>
          </a:p>
          <a:p>
            <a:endParaRPr lang="sv-SE" sz="1200" kern="1200" dirty="0">
              <a:solidFill>
                <a:schemeClr val="tx1"/>
              </a:solidFill>
              <a:effectLst/>
              <a:latin typeface="Times" panose="02020603050405020304" pitchFamily="18" charset="0"/>
              <a:ea typeface="+mn-ea"/>
              <a:cs typeface="+mn-cs"/>
            </a:endParaRPr>
          </a:p>
          <a:p>
            <a:r>
              <a:rPr lang="sv-SE" sz="1200" kern="1200" dirty="0">
                <a:solidFill>
                  <a:schemeClr val="tx1"/>
                </a:solidFill>
                <a:effectLst/>
                <a:latin typeface="Times" panose="02020603050405020304" pitchFamily="18" charset="0"/>
                <a:ea typeface="+mn-ea"/>
                <a:cs typeface="+mn-cs"/>
              </a:rPr>
              <a:t>Under flera år har Tanums kommun och Polisområde Västra Fyrbodal haft ett samverkansavtal. Vidare tas det också fram medborgarlöften, dvs löften som Tanums kommun och polisen lovar invånarna att vi ska fokusera på;</a:t>
            </a:r>
          </a:p>
          <a:p>
            <a:pPr marL="342900" indent="-342900">
              <a:spcAft>
                <a:spcPts val="600"/>
              </a:spcAft>
              <a:buFontTx/>
              <a:buChar char="-"/>
            </a:pPr>
            <a:r>
              <a:rPr lang="sv-SE" sz="1200" dirty="0">
                <a:latin typeface="Calibri Light" panose="020F0302020204030204" pitchFamily="34" charset="0"/>
                <a:cs typeface="Calibri Light" panose="020F0302020204030204" pitchFamily="34" charset="0"/>
              </a:rPr>
              <a:t>Kommunen och polisen ska arbeta aktivt för en trygghetsskapande samverkan med lokala aktörer.</a:t>
            </a:r>
          </a:p>
          <a:p>
            <a:pPr marL="342900" indent="-342900">
              <a:spcAft>
                <a:spcPts val="1200"/>
              </a:spcAft>
              <a:buFontTx/>
              <a:buChar char="-"/>
            </a:pPr>
            <a:r>
              <a:rPr lang="sv-SE" sz="1200" dirty="0">
                <a:latin typeface="Calibri Light" panose="020F0302020204030204" pitchFamily="34" charset="0"/>
                <a:cs typeface="Calibri Light" panose="020F0302020204030204" pitchFamily="34" charset="0"/>
              </a:rPr>
              <a:t>Trygghetsarbetet med fokus på belysning kommer att fortsätta utifrån prioriterade områden.</a:t>
            </a:r>
          </a:p>
          <a:p>
            <a:endParaRPr lang="sv-SE" sz="1200" kern="1200" dirty="0">
              <a:solidFill>
                <a:schemeClr val="tx1"/>
              </a:solidFill>
              <a:effectLst/>
              <a:latin typeface="Times" panose="02020603050405020304" pitchFamily="18" charset="0"/>
              <a:ea typeface="+mn-ea"/>
              <a:cs typeface="+mn-cs"/>
            </a:endParaRPr>
          </a:p>
          <a:p>
            <a:r>
              <a:rPr lang="sv-SE" sz="1400" b="1" dirty="0">
                <a:latin typeface="Calibri Light" panose="020F0302020204030204" pitchFamily="34" charset="0"/>
                <a:cs typeface="Calibri Light" panose="020F0302020204030204" pitchFamily="34" charset="0"/>
              </a:rPr>
              <a:t>Samverkanskonferens med fokus på narkotika: </a:t>
            </a:r>
          </a:p>
          <a:p>
            <a:r>
              <a:rPr lang="sv-SE" sz="1200" dirty="0">
                <a:latin typeface="Calibri Light" panose="020F0302020204030204" pitchFamily="34" charset="0"/>
                <a:cs typeface="Calibri Light" panose="020F0302020204030204" pitchFamily="34" charset="0"/>
              </a:rPr>
              <a:t>Öka samverkan mellan kustkommunerna (Strömstad, Tanum, Sotenäs, Lysekil, Munkedal, Orust) och övriga centrala aktörer i arbetet med att minska narkotika på krogen och öka den ansvarsfulla alkoholserveringen, med fokus på sommarmånaderna. Medarrangör: Länsstyrelsen Västra Götaland och Polisområde västra Fyrbodal.</a:t>
            </a:r>
          </a:p>
          <a:p>
            <a:endParaRPr lang="sv-SE" sz="1200" kern="1200" dirty="0">
              <a:solidFill>
                <a:schemeClr val="tx1"/>
              </a:solidFill>
              <a:effectLst/>
              <a:latin typeface="Times" panose="02020603050405020304"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Times" panose="02020603050405020304" pitchFamily="18" charset="0"/>
                <a:ea typeface="+mn-ea"/>
                <a:cs typeface="+mn-cs"/>
              </a:rPr>
              <a:t>Både kommuner, andra myndigheter men också näringslivet har en viktig roll i Sveriges arbete med hållbar utveckling. </a:t>
            </a:r>
            <a:endParaRPr lang="sv-SE" dirty="0"/>
          </a:p>
          <a:p>
            <a:r>
              <a:rPr lang="sv-SE" dirty="0"/>
              <a:t>Näringslivet är en viktig part i att bidra till hållbarhetsarbetet.</a:t>
            </a:r>
          </a:p>
        </p:txBody>
      </p:sp>
      <p:sp>
        <p:nvSpPr>
          <p:cNvPr id="4" name="Platshållare för bildnummer 3"/>
          <p:cNvSpPr>
            <a:spLocks noGrp="1"/>
          </p:cNvSpPr>
          <p:nvPr>
            <p:ph type="sldNum" sz="quarter" idx="5"/>
          </p:nvPr>
        </p:nvSpPr>
        <p:spPr/>
        <p:txBody>
          <a:bodyPr/>
          <a:lstStyle/>
          <a:p>
            <a:fld id="{4A93A482-2940-40C1-9D82-F2572F29D2A2}" type="slidenum">
              <a:rPr lang="sv-SE" altLang="sv-SE" smtClean="0"/>
              <a:pPr/>
              <a:t>2</a:t>
            </a:fld>
            <a:endParaRPr lang="sv-SE" altLang="sv-SE"/>
          </a:p>
        </p:txBody>
      </p:sp>
    </p:spTree>
    <p:extLst>
      <p:ext uri="{BB962C8B-B14F-4D97-AF65-F5344CB8AC3E}">
        <p14:creationId xmlns:p14="http://schemas.microsoft.com/office/powerpoint/2010/main" val="325341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Tree>
    <p:extLst>
      <p:ext uri="{BB962C8B-B14F-4D97-AF65-F5344CB8AC3E}">
        <p14:creationId xmlns:p14="http://schemas.microsoft.com/office/powerpoint/2010/main" val="394276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0613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172200" y="304800"/>
            <a:ext cx="1905000" cy="56388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304800"/>
            <a:ext cx="5562600" cy="563880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1536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b="0" i="0">
                <a:latin typeface="Arial" panose="020B0604020202020204" pitchFamily="34" charset="0"/>
                <a:cs typeface="Arial" panose="020B0604020202020204" pitchFamily="34" charset="0"/>
              </a:defRPr>
            </a:lvl1pPr>
          </a:lstStyle>
          <a:p>
            <a:r>
              <a:rPr lang="sv-SE"/>
              <a:t>Klicka här för att ändra format</a:t>
            </a:r>
            <a:endParaRPr lang="sv-SE" dirty="0"/>
          </a:p>
        </p:txBody>
      </p:sp>
      <p:sp>
        <p:nvSpPr>
          <p:cNvPr id="3" name="Platshållare för innehåll 2"/>
          <p:cNvSpPr>
            <a:spLocks noGrp="1"/>
          </p:cNvSpPr>
          <p:nvPr>
            <p:ph idx="1"/>
          </p:nvPr>
        </p:nvSpPr>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19958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8"/>
            <a:ext cx="7886700" cy="2852737"/>
          </a:xfrm>
        </p:spPr>
        <p:txBody>
          <a:bodyPr anchor="b"/>
          <a:lstStyle>
            <a:lvl1pPr>
              <a:defRPr sz="6000" b="0" i="0">
                <a:latin typeface="Arial" panose="020B0604020202020204" pitchFamily="34" charset="0"/>
                <a:cs typeface="Arial" panose="020B0604020202020204" pitchFamily="34" charset="0"/>
              </a:defRPr>
            </a:lvl1pPr>
          </a:lstStyle>
          <a:p>
            <a:r>
              <a:rPr lang="sv-SE"/>
              <a:t>Klicka här för att ändra format</a:t>
            </a:r>
            <a:endParaRPr lang="sv-SE" dirty="0"/>
          </a:p>
        </p:txBody>
      </p:sp>
      <p:sp>
        <p:nvSpPr>
          <p:cNvPr id="3" name="Platshållare för text 2"/>
          <p:cNvSpPr>
            <a:spLocks noGrp="1"/>
          </p:cNvSpPr>
          <p:nvPr>
            <p:ph type="body" idx="1"/>
          </p:nvPr>
        </p:nvSpPr>
        <p:spPr>
          <a:xfrm>
            <a:off x="623888" y="4589463"/>
            <a:ext cx="7886700" cy="1500187"/>
          </a:xfrm>
        </p:spPr>
        <p:txBody>
          <a:bodyPr/>
          <a:lstStyle>
            <a:lvl1pPr marL="0" indent="0">
              <a:buNone/>
              <a:defRPr sz="2400" b="0" i="0">
                <a:latin typeface="Arial" panose="020B0604020202020204" pitchFamily="34" charset="0"/>
                <a:cs typeface="Arial" panose="020B0604020202020204" pitchFamily="34" charset="0"/>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Tree>
    <p:extLst>
      <p:ext uri="{BB962C8B-B14F-4D97-AF65-F5344CB8AC3E}">
        <p14:creationId xmlns:p14="http://schemas.microsoft.com/office/powerpoint/2010/main" val="5540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b="0" i="0">
                <a:latin typeface="Arial" panose="020B0604020202020204" pitchFamily="34" charset="0"/>
                <a:cs typeface="Arial" panose="020B0604020202020204" pitchFamily="34" charset="0"/>
              </a:defRPr>
            </a:lvl1pPr>
          </a:lstStyle>
          <a:p>
            <a:r>
              <a:rPr lang="sv-SE"/>
              <a:t>Klicka här för att ändra format</a:t>
            </a:r>
            <a:endParaRPr lang="sv-SE" dirty="0"/>
          </a:p>
        </p:txBody>
      </p:sp>
      <p:sp>
        <p:nvSpPr>
          <p:cNvPr id="3" name="Platshållare för innehåll 2"/>
          <p:cNvSpPr>
            <a:spLocks noGrp="1"/>
          </p:cNvSpPr>
          <p:nvPr>
            <p:ph sz="half" idx="1"/>
          </p:nvPr>
        </p:nvSpPr>
        <p:spPr>
          <a:xfrm>
            <a:off x="457200" y="1981200"/>
            <a:ext cx="3467100" cy="3962400"/>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076700" y="1981200"/>
            <a:ext cx="3467100" cy="3962400"/>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91215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30238" y="365125"/>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30238" y="2505075"/>
            <a:ext cx="386873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29150" y="2505075"/>
            <a:ext cx="38877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47605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b="0" i="0">
                <a:latin typeface="Arial" panose="020B0604020202020204" pitchFamily="34" charset="0"/>
                <a:cs typeface="Arial" panose="020B0604020202020204" pitchFamily="34" charset="0"/>
              </a:defRPr>
            </a:lvl1pPr>
          </a:lstStyle>
          <a:p>
            <a:r>
              <a:rPr lang="sv-SE"/>
              <a:t>Klicka här för att ändra format</a:t>
            </a:r>
            <a:endParaRPr lang="sv-SE" dirty="0"/>
          </a:p>
        </p:txBody>
      </p:sp>
    </p:spTree>
    <p:extLst>
      <p:ext uri="{BB962C8B-B14F-4D97-AF65-F5344CB8AC3E}">
        <p14:creationId xmlns:p14="http://schemas.microsoft.com/office/powerpoint/2010/main" val="2606049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883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b="0" i="0">
                <a:latin typeface="Arial" panose="020B0604020202020204" pitchFamily="34" charset="0"/>
                <a:cs typeface="Arial" panose="020B0604020202020204" pitchFamily="34" charset="0"/>
              </a:defRPr>
            </a:lvl1pPr>
          </a:lstStyle>
          <a:p>
            <a:r>
              <a:rPr lang="sv-SE"/>
              <a:t>Klicka här för att ändra format</a:t>
            </a:r>
            <a:endParaRPr lang="sv-SE" dirty="0"/>
          </a:p>
        </p:txBody>
      </p:sp>
      <p:sp>
        <p:nvSpPr>
          <p:cNvPr id="3" name="Platshållare för innehåll 2"/>
          <p:cNvSpPr>
            <a:spLocks noGrp="1"/>
          </p:cNvSpPr>
          <p:nvPr>
            <p:ph idx="1"/>
          </p:nvPr>
        </p:nvSpPr>
        <p:spPr>
          <a:xfrm>
            <a:off x="3887788" y="987425"/>
            <a:ext cx="4629150" cy="4873625"/>
          </a:xfrm>
        </p:spPr>
        <p:txBody>
          <a:bodyPr/>
          <a:lstStyle>
            <a:lvl1pPr>
              <a:defRPr sz="3200" b="0"/>
            </a:lvl1pPr>
            <a:lvl2pPr>
              <a:defRPr sz="2800" b="0"/>
            </a:lvl2pPr>
            <a:lvl3pPr>
              <a:defRPr sz="2400" b="0"/>
            </a:lvl3pPr>
            <a:lvl4pPr>
              <a:defRPr sz="2000" b="0"/>
            </a:lvl4pPr>
            <a:lvl5pPr>
              <a:defRPr sz="2000" b="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Tree>
    <p:extLst>
      <p:ext uri="{BB962C8B-B14F-4D97-AF65-F5344CB8AC3E}">
        <p14:creationId xmlns:p14="http://schemas.microsoft.com/office/powerpoint/2010/main" val="52670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30238" y="457200"/>
            <a:ext cx="2949575"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Tree>
    <p:extLst>
      <p:ext uri="{BB962C8B-B14F-4D97-AF65-F5344CB8AC3E}">
        <p14:creationId xmlns:p14="http://schemas.microsoft.com/office/powerpoint/2010/main" val="35253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7620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dirty="0"/>
              <a:t>Klicka här för att ändra format på bakgrundsrubriken</a:t>
            </a:r>
          </a:p>
        </p:txBody>
      </p:sp>
      <p:sp>
        <p:nvSpPr>
          <p:cNvPr id="1027" name="Rectangle 3"/>
          <p:cNvSpPr>
            <a:spLocks noGrp="1" noChangeArrowheads="1"/>
          </p:cNvSpPr>
          <p:nvPr>
            <p:ph type="body" idx="1"/>
          </p:nvPr>
        </p:nvSpPr>
        <p:spPr bwMode="auto">
          <a:xfrm>
            <a:off x="457200" y="1981200"/>
            <a:ext cx="70866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dirty="0"/>
              <a:t>Klicka här för att ändra format på bakgrundstexten</a:t>
            </a:r>
          </a:p>
          <a:p>
            <a:pPr lvl="1"/>
            <a:r>
              <a:rPr lang="sv-SE" altLang="sv-SE" dirty="0"/>
              <a:t>Nivå två</a:t>
            </a:r>
          </a:p>
          <a:p>
            <a:pPr lvl="2"/>
            <a:r>
              <a:rPr lang="sv-SE" altLang="sv-SE" dirty="0"/>
              <a:t>Nivå tre</a:t>
            </a:r>
          </a:p>
          <a:p>
            <a:pPr lvl="3"/>
            <a:r>
              <a:rPr lang="sv-SE" altLang="sv-SE" dirty="0"/>
              <a:t>Nivå fyra</a:t>
            </a:r>
          </a:p>
          <a:p>
            <a:pPr lvl="4"/>
            <a:r>
              <a:rPr lang="sv-SE" altLang="sv-SE" dirty="0"/>
              <a:t>Nivå fem</a:t>
            </a:r>
          </a:p>
        </p:txBody>
      </p:sp>
      <p:pic>
        <p:nvPicPr>
          <p:cNvPr id="1036" name="Picture 12" descr="C:\WINDOWS\Skrivbord\TAKO-3-OH_PowerPoint\logga_farg.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10575" y="5638800"/>
            <a:ext cx="657225" cy="1143000"/>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3"/>
          <p:cNvSpPr>
            <a:spLocks noChangeArrowheads="1"/>
          </p:cNvSpPr>
          <p:nvPr/>
        </p:nvSpPr>
        <p:spPr bwMode="auto">
          <a:xfrm>
            <a:off x="8351838" y="0"/>
            <a:ext cx="792162" cy="5486400"/>
          </a:xfrm>
          <a:prstGeom prst="rect">
            <a:avLst/>
          </a:prstGeom>
          <a:solidFill>
            <a:srgbClr val="CD000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b="0" i="0" kern="1200">
          <a:solidFill>
            <a:srgbClr val="CD000E"/>
          </a:solidFill>
          <a:latin typeface="+mj-lt"/>
          <a:ea typeface="+mj-ea"/>
          <a:cs typeface="+mj-cs"/>
        </a:defRPr>
      </a:lvl1pPr>
      <a:lvl2pPr algn="l" rtl="0" eaLnBrk="1" fontAlgn="base" hangingPunct="1">
        <a:spcBef>
          <a:spcPct val="0"/>
        </a:spcBef>
        <a:spcAft>
          <a:spcPct val="0"/>
        </a:spcAft>
        <a:defRPr sz="4400" b="1" i="1">
          <a:solidFill>
            <a:srgbClr val="CD000E"/>
          </a:solidFill>
          <a:latin typeface="Garamond" panose="02020404030301010803" pitchFamily="18" charset="0"/>
        </a:defRPr>
      </a:lvl2pPr>
      <a:lvl3pPr algn="l" rtl="0" eaLnBrk="1" fontAlgn="base" hangingPunct="1">
        <a:spcBef>
          <a:spcPct val="0"/>
        </a:spcBef>
        <a:spcAft>
          <a:spcPct val="0"/>
        </a:spcAft>
        <a:defRPr sz="4400" b="1" i="1">
          <a:solidFill>
            <a:srgbClr val="CD000E"/>
          </a:solidFill>
          <a:latin typeface="Garamond" panose="02020404030301010803" pitchFamily="18" charset="0"/>
        </a:defRPr>
      </a:lvl3pPr>
      <a:lvl4pPr algn="l" rtl="0" eaLnBrk="1" fontAlgn="base" hangingPunct="1">
        <a:spcBef>
          <a:spcPct val="0"/>
        </a:spcBef>
        <a:spcAft>
          <a:spcPct val="0"/>
        </a:spcAft>
        <a:defRPr sz="4400" b="1" i="1">
          <a:solidFill>
            <a:srgbClr val="CD000E"/>
          </a:solidFill>
          <a:latin typeface="Garamond" panose="02020404030301010803" pitchFamily="18" charset="0"/>
        </a:defRPr>
      </a:lvl4pPr>
      <a:lvl5pPr algn="l" rtl="0" eaLnBrk="1" fontAlgn="base" hangingPunct="1">
        <a:spcBef>
          <a:spcPct val="0"/>
        </a:spcBef>
        <a:spcAft>
          <a:spcPct val="0"/>
        </a:spcAft>
        <a:defRPr sz="4400" b="1" i="1">
          <a:solidFill>
            <a:srgbClr val="CD000E"/>
          </a:solidFill>
          <a:latin typeface="Garamond" panose="02020404030301010803" pitchFamily="18" charset="0"/>
        </a:defRPr>
      </a:lvl5pPr>
      <a:lvl6pPr marL="457200" algn="l" rtl="0" eaLnBrk="1" fontAlgn="base" hangingPunct="1">
        <a:spcBef>
          <a:spcPct val="0"/>
        </a:spcBef>
        <a:spcAft>
          <a:spcPct val="0"/>
        </a:spcAft>
        <a:defRPr sz="4400" b="1" i="1">
          <a:solidFill>
            <a:srgbClr val="CD000E"/>
          </a:solidFill>
          <a:latin typeface="Garamond" panose="02020404030301010803" pitchFamily="18" charset="0"/>
        </a:defRPr>
      </a:lvl6pPr>
      <a:lvl7pPr marL="914400" algn="l" rtl="0" eaLnBrk="1" fontAlgn="base" hangingPunct="1">
        <a:spcBef>
          <a:spcPct val="0"/>
        </a:spcBef>
        <a:spcAft>
          <a:spcPct val="0"/>
        </a:spcAft>
        <a:defRPr sz="4400" b="1" i="1">
          <a:solidFill>
            <a:srgbClr val="CD000E"/>
          </a:solidFill>
          <a:latin typeface="Garamond" panose="02020404030301010803" pitchFamily="18" charset="0"/>
        </a:defRPr>
      </a:lvl7pPr>
      <a:lvl8pPr marL="1371600" algn="l" rtl="0" eaLnBrk="1" fontAlgn="base" hangingPunct="1">
        <a:spcBef>
          <a:spcPct val="0"/>
        </a:spcBef>
        <a:spcAft>
          <a:spcPct val="0"/>
        </a:spcAft>
        <a:defRPr sz="4400" b="1" i="1">
          <a:solidFill>
            <a:srgbClr val="CD000E"/>
          </a:solidFill>
          <a:latin typeface="Garamond" panose="02020404030301010803" pitchFamily="18" charset="0"/>
        </a:defRPr>
      </a:lvl8pPr>
      <a:lvl9pPr marL="1828800" algn="l" rtl="0" eaLnBrk="1" fontAlgn="base" hangingPunct="1">
        <a:spcBef>
          <a:spcPct val="0"/>
        </a:spcBef>
        <a:spcAft>
          <a:spcPct val="0"/>
        </a:spcAft>
        <a:defRPr sz="4400" b="1" i="1">
          <a:solidFill>
            <a:srgbClr val="CD000E"/>
          </a:solidFill>
          <a:latin typeface="Garamond" panose="02020404030301010803" pitchFamily="18" charset="0"/>
        </a:defRPr>
      </a:lvl9pPr>
    </p:titleStyle>
    <p:bodyStyle>
      <a:lvl1pPr marL="342900" indent="-342900" algn="l" rtl="0" eaLnBrk="1" fontAlgn="base" hangingPunct="1">
        <a:spcBef>
          <a:spcPct val="20000"/>
        </a:spcBef>
        <a:spcAft>
          <a:spcPct val="0"/>
        </a:spcAft>
        <a:defRPr sz="2400" b="0" kern="1200">
          <a:solidFill>
            <a:schemeClr val="tx1"/>
          </a:solidFill>
          <a:latin typeface="+mn-lt"/>
          <a:ea typeface="+mn-ea"/>
          <a:cs typeface="+mn-cs"/>
        </a:defRPr>
      </a:lvl1pPr>
      <a:lvl2pPr marL="742950" indent="-285750" algn="l" rtl="0" eaLnBrk="1" fontAlgn="base" hangingPunct="1">
        <a:spcBef>
          <a:spcPct val="20000"/>
        </a:spcBef>
        <a:spcAft>
          <a:spcPct val="0"/>
        </a:spcAft>
        <a:defRPr sz="2000" b="0" kern="1200">
          <a:solidFill>
            <a:schemeClr val="tx1"/>
          </a:solidFill>
          <a:latin typeface="+mn-lt"/>
          <a:ea typeface="+mn-ea"/>
          <a:cs typeface="+mn-cs"/>
        </a:defRPr>
      </a:lvl2pPr>
      <a:lvl3pPr marL="1143000" indent="-228600" algn="l" rtl="0" eaLnBrk="1" fontAlgn="base" hangingPunct="1">
        <a:spcBef>
          <a:spcPct val="20000"/>
        </a:spcBef>
        <a:spcAft>
          <a:spcPct val="0"/>
        </a:spcAft>
        <a:defRPr b="0" kern="1200">
          <a:solidFill>
            <a:schemeClr val="tx1"/>
          </a:solidFill>
          <a:latin typeface="+mn-lt"/>
          <a:ea typeface="+mn-ea"/>
          <a:cs typeface="+mn-cs"/>
        </a:defRPr>
      </a:lvl3pPr>
      <a:lvl4pPr marL="1600200" indent="-228600" algn="l" rtl="0" eaLnBrk="1" fontAlgn="base" hangingPunct="1">
        <a:spcBef>
          <a:spcPct val="20000"/>
        </a:spcBef>
        <a:spcAft>
          <a:spcPct val="0"/>
        </a:spcAft>
        <a:defRPr sz="1600" b="0" kern="1200">
          <a:solidFill>
            <a:schemeClr val="tx1"/>
          </a:solidFill>
          <a:latin typeface="+mn-lt"/>
          <a:ea typeface="+mn-ea"/>
          <a:cs typeface="+mn-cs"/>
        </a:defRPr>
      </a:lvl4pPr>
      <a:lvl5pPr marL="2057400" indent="-228600" algn="l" rtl="0" eaLnBrk="1" fontAlgn="base" hangingPunct="1">
        <a:spcBef>
          <a:spcPct val="20000"/>
        </a:spcBef>
        <a:spcAft>
          <a:spcPct val="0"/>
        </a:spcAft>
        <a:defRPr sz="12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Petter.Rundberg@tanum.se" TargetMode="External"/><Relationship Id="rId2" Type="http://schemas.openxmlformats.org/officeDocument/2006/relationships/hyperlink" Target="mailto:irma.nordin@tanum.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5730949" cy="1290084"/>
          </a:xfrm>
        </p:spPr>
        <p:txBody>
          <a:bodyPr/>
          <a:lstStyle/>
          <a:p>
            <a:r>
              <a:rPr lang="sv-SE" sz="2800" dirty="0">
                <a:latin typeface="Calibri Light" panose="020F0302020204030204" pitchFamily="34" charset="0"/>
                <a:cs typeface="Calibri Light" panose="020F0302020204030204" pitchFamily="34" charset="0"/>
              </a:rPr>
              <a:t>Brottsförebyggande och trygghetsskapande inkluderar flera perspektiv</a:t>
            </a:r>
            <a:endParaRPr lang="sv-SE" altLang="sv-SE" sz="2800" dirty="0">
              <a:latin typeface="Calibri Light" panose="020F0302020204030204" pitchFamily="34" charset="0"/>
              <a:cs typeface="Calibri Light" panose="020F0302020204030204" pitchFamily="34" charset="0"/>
            </a:endParaRPr>
          </a:p>
        </p:txBody>
      </p:sp>
      <p:pic>
        <p:nvPicPr>
          <p:cNvPr id="4" name="Picture 2" descr="https://www.globalamalen.se/wp-content/uploads/2016/05/Globala-Malen-logga.jpg">
            <a:extLst>
              <a:ext uri="{FF2B5EF4-FFF2-40B4-BE49-F238E27FC236}">
                <a16:creationId xmlns:a16="http://schemas.microsoft.com/office/drawing/2014/main" id="{9FE69A96-7500-4116-A7D1-B51351D1AE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5645" y="361507"/>
            <a:ext cx="1070068" cy="12333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3. God hälsa och välbefinnande. Grön kvadrat, text och symbol i vitt.  En EKG-kurva som avslutas med ett hjärta.">
            <a:extLst>
              <a:ext uri="{FF2B5EF4-FFF2-40B4-BE49-F238E27FC236}">
                <a16:creationId xmlns:a16="http://schemas.microsoft.com/office/drawing/2014/main" id="{0F915F15-193D-4182-971D-56256C9CE7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8620" y="219627"/>
            <a:ext cx="1048180" cy="10481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www.globalamalen.se/wp-content/uploads/2016/05/Sustainable-Development-Goals_icons-09-1-300x300.jpg">
            <a:extLst>
              <a:ext uri="{FF2B5EF4-FFF2-40B4-BE49-F238E27FC236}">
                <a16:creationId xmlns:a16="http://schemas.microsoft.com/office/drawing/2014/main" id="{E3A6EF4C-CE55-4A28-829E-547AF1F985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8620" y="1267807"/>
            <a:ext cx="1048180" cy="104818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www.globalamalen.se/wp-content/uploads/2016/05/Sustainable-Development-Goals_icons-11-1-300x300.jpg">
            <a:extLst>
              <a:ext uri="{FF2B5EF4-FFF2-40B4-BE49-F238E27FC236}">
                <a16:creationId xmlns:a16="http://schemas.microsoft.com/office/drawing/2014/main" id="{12944D1E-2C20-4DA6-9C1D-83E1769E9E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8620" y="2315987"/>
            <a:ext cx="1048180" cy="10481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s://www.globalamalen.se/wp-content/uploads/2016/05/Sustainable-Development-Goals_icons-16-1-300x300.jpg">
            <a:extLst>
              <a:ext uri="{FF2B5EF4-FFF2-40B4-BE49-F238E27FC236}">
                <a16:creationId xmlns:a16="http://schemas.microsoft.com/office/drawing/2014/main" id="{7F600B37-1CC9-4577-9185-CFFF7C8791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38620" y="3364167"/>
            <a:ext cx="1048180" cy="1048180"/>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78269173-194D-471D-8838-46248A841A72}"/>
              </a:ext>
            </a:extLst>
          </p:cNvPr>
          <p:cNvSpPr txBox="1"/>
          <p:nvPr/>
        </p:nvSpPr>
        <p:spPr>
          <a:xfrm>
            <a:off x="457200" y="1684914"/>
            <a:ext cx="5932968" cy="707886"/>
          </a:xfrm>
          <a:prstGeom prst="rect">
            <a:avLst/>
          </a:prstGeom>
          <a:noFill/>
        </p:spPr>
        <p:txBody>
          <a:bodyPr wrap="square" rtlCol="0">
            <a:spAutoFit/>
          </a:bodyPr>
          <a:lstStyle/>
          <a:p>
            <a:r>
              <a:rPr lang="sv-SE" sz="2000" dirty="0">
                <a:latin typeface="Calibri Light" panose="020F0302020204030204" pitchFamily="34" charset="0"/>
                <a:cs typeface="Calibri Light" panose="020F0302020204030204" pitchFamily="34" charset="0"/>
              </a:rPr>
              <a:t>Alla människor har rätt att leva i fred och säkerhet utan rädsla för våld och förtryck.</a:t>
            </a:r>
          </a:p>
        </p:txBody>
      </p:sp>
      <p:pic>
        <p:nvPicPr>
          <p:cNvPr id="12" name="Bildobjekt 11">
            <a:extLst>
              <a:ext uri="{FF2B5EF4-FFF2-40B4-BE49-F238E27FC236}">
                <a16:creationId xmlns:a16="http://schemas.microsoft.com/office/drawing/2014/main" id="{DCD68162-8DCB-4BDC-B34A-0ACB338F31DC}"/>
              </a:ext>
            </a:extLst>
          </p:cNvPr>
          <p:cNvPicPr>
            <a:picLocks noChangeAspect="1"/>
          </p:cNvPicPr>
          <p:nvPr/>
        </p:nvPicPr>
        <p:blipFill>
          <a:blip r:embed="rId8"/>
          <a:stretch>
            <a:fillRect/>
          </a:stretch>
        </p:blipFill>
        <p:spPr>
          <a:xfrm>
            <a:off x="272069" y="2481202"/>
            <a:ext cx="7189076" cy="39679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D161CEF4-DB8F-4124-9962-FB5826BAD885}"/>
              </a:ext>
            </a:extLst>
          </p:cNvPr>
          <p:cNvPicPr>
            <a:picLocks noChangeAspect="1"/>
          </p:cNvPicPr>
          <p:nvPr/>
        </p:nvPicPr>
        <p:blipFill>
          <a:blip r:embed="rId3"/>
          <a:stretch>
            <a:fillRect/>
          </a:stretch>
        </p:blipFill>
        <p:spPr>
          <a:xfrm>
            <a:off x="6620540" y="799839"/>
            <a:ext cx="2280001" cy="3255987"/>
          </a:xfrm>
          <a:prstGeom prst="rect">
            <a:avLst/>
          </a:prstGeom>
          <a:effectLst>
            <a:outerShdw blurRad="50800" dist="38100" dir="2700000" algn="tl" rotWithShape="0">
              <a:prstClr val="black">
                <a:alpha val="40000"/>
              </a:prstClr>
            </a:outerShdw>
          </a:effectLst>
        </p:spPr>
      </p:pic>
      <p:pic>
        <p:nvPicPr>
          <p:cNvPr id="5" name="Bildobjekt 4">
            <a:extLst>
              <a:ext uri="{FF2B5EF4-FFF2-40B4-BE49-F238E27FC236}">
                <a16:creationId xmlns:a16="http://schemas.microsoft.com/office/drawing/2014/main" id="{DA6AC7E1-797D-4F50-B21C-ABEB65E88D5F}"/>
              </a:ext>
            </a:extLst>
          </p:cNvPr>
          <p:cNvPicPr>
            <a:picLocks noChangeAspect="1"/>
          </p:cNvPicPr>
          <p:nvPr/>
        </p:nvPicPr>
        <p:blipFill>
          <a:blip r:embed="rId4"/>
          <a:stretch>
            <a:fillRect/>
          </a:stretch>
        </p:blipFill>
        <p:spPr>
          <a:xfrm>
            <a:off x="6205220" y="2427832"/>
            <a:ext cx="2206411" cy="2996034"/>
          </a:xfrm>
          <a:prstGeom prst="rect">
            <a:avLst/>
          </a:prstGeom>
          <a:effectLst>
            <a:outerShdw blurRad="50800" dist="38100" dir="5400000" algn="t" rotWithShape="0">
              <a:prstClr val="black">
                <a:alpha val="40000"/>
              </a:prstClr>
            </a:outerShdw>
          </a:effectLst>
        </p:spPr>
      </p:pic>
      <p:pic>
        <p:nvPicPr>
          <p:cNvPr id="6" name="Bildobjekt 5">
            <a:extLst>
              <a:ext uri="{FF2B5EF4-FFF2-40B4-BE49-F238E27FC236}">
                <a16:creationId xmlns:a16="http://schemas.microsoft.com/office/drawing/2014/main" id="{945E4A18-32B4-4214-B720-3BA4BA75A488}"/>
              </a:ext>
            </a:extLst>
          </p:cNvPr>
          <p:cNvPicPr>
            <a:picLocks noChangeAspect="1"/>
          </p:cNvPicPr>
          <p:nvPr/>
        </p:nvPicPr>
        <p:blipFill>
          <a:blip r:embed="rId5"/>
          <a:stretch>
            <a:fillRect/>
          </a:stretch>
        </p:blipFill>
        <p:spPr>
          <a:xfrm>
            <a:off x="1573924" y="5553843"/>
            <a:ext cx="4731183" cy="1075544"/>
          </a:xfrm>
          <a:prstGeom prst="rect">
            <a:avLst/>
          </a:prstGeom>
        </p:spPr>
      </p:pic>
      <p:pic>
        <p:nvPicPr>
          <p:cNvPr id="8" name="Picture 8" descr="https://www.globalamalen.se/wp-content/uploads/2016/05/Sustainable-Development-Goals_icons-16-1-300x300.jpg">
            <a:extLst>
              <a:ext uri="{FF2B5EF4-FFF2-40B4-BE49-F238E27FC236}">
                <a16:creationId xmlns:a16="http://schemas.microsoft.com/office/drawing/2014/main" id="{F1618D25-49FA-4BB9-9ABF-35427F0DD0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685" y="5553843"/>
            <a:ext cx="1048180" cy="1048180"/>
          </a:xfrm>
          <a:prstGeom prst="rect">
            <a:avLst/>
          </a:prstGeom>
          <a:noFill/>
          <a:extLst>
            <a:ext uri="{909E8E84-426E-40DD-AFC4-6F175D3DCCD1}">
              <a14:hiddenFill xmlns:a14="http://schemas.microsoft.com/office/drawing/2010/main">
                <a:solidFill>
                  <a:srgbClr val="FFFFFF"/>
                </a:solidFill>
              </a14:hiddenFill>
            </a:ext>
          </a:extLst>
        </p:spPr>
      </p:pic>
      <p:sp>
        <p:nvSpPr>
          <p:cNvPr id="10" name="textruta 9">
            <a:extLst>
              <a:ext uri="{FF2B5EF4-FFF2-40B4-BE49-F238E27FC236}">
                <a16:creationId xmlns:a16="http://schemas.microsoft.com/office/drawing/2014/main" id="{4EE18687-259A-4951-89CF-A84C7D645232}"/>
              </a:ext>
            </a:extLst>
          </p:cNvPr>
          <p:cNvSpPr txBox="1"/>
          <p:nvPr/>
        </p:nvSpPr>
        <p:spPr>
          <a:xfrm>
            <a:off x="344684" y="412848"/>
            <a:ext cx="6275855" cy="1138773"/>
          </a:xfrm>
          <a:prstGeom prst="rect">
            <a:avLst/>
          </a:prstGeom>
          <a:noFill/>
        </p:spPr>
        <p:txBody>
          <a:bodyPr wrap="square" rtlCol="0">
            <a:spAutoFit/>
          </a:bodyPr>
          <a:lstStyle/>
          <a:p>
            <a:r>
              <a:rPr lang="sv-SE" sz="1800" dirty="0">
                <a:latin typeface="Calibri Light" panose="020F0302020204030204" pitchFamily="34" charset="0"/>
                <a:cs typeface="Calibri Light" panose="020F0302020204030204" pitchFamily="34" charset="0"/>
              </a:rPr>
              <a:t>Till det globala målet 16, har en politisk inriktning för Tanums kommun formulerats:</a:t>
            </a:r>
          </a:p>
          <a:p>
            <a:r>
              <a:rPr lang="sv-SE" sz="1600" i="1" dirty="0">
                <a:latin typeface="Calibri Light" panose="020F0302020204030204" pitchFamily="34" charset="0"/>
                <a:cs typeface="Calibri Light" panose="020F0302020204030204" pitchFamily="34" charset="0"/>
              </a:rPr>
              <a:t>Demokratin ska värnas, andelen brott ska minska och tryggheten i samhället ska öka över tid.</a:t>
            </a:r>
          </a:p>
        </p:txBody>
      </p:sp>
      <p:sp>
        <p:nvSpPr>
          <p:cNvPr id="11" name="textruta 10">
            <a:extLst>
              <a:ext uri="{FF2B5EF4-FFF2-40B4-BE49-F238E27FC236}">
                <a16:creationId xmlns:a16="http://schemas.microsoft.com/office/drawing/2014/main" id="{6F399339-0A5D-4982-81EB-8C20FBBEBADE}"/>
              </a:ext>
            </a:extLst>
          </p:cNvPr>
          <p:cNvSpPr txBox="1"/>
          <p:nvPr/>
        </p:nvSpPr>
        <p:spPr>
          <a:xfrm>
            <a:off x="344684" y="1666561"/>
            <a:ext cx="5641446" cy="4555093"/>
          </a:xfrm>
          <a:prstGeom prst="rect">
            <a:avLst/>
          </a:prstGeom>
          <a:noFill/>
        </p:spPr>
        <p:txBody>
          <a:bodyPr wrap="square" rtlCol="0">
            <a:spAutoFit/>
          </a:bodyPr>
          <a:lstStyle/>
          <a:p>
            <a:pPr>
              <a:spcAft>
                <a:spcPts val="600"/>
              </a:spcAft>
            </a:pPr>
            <a:r>
              <a:rPr lang="sv-SE" sz="1800" dirty="0">
                <a:latin typeface="Calibri Light" panose="020F0302020204030204" pitchFamily="34" charset="0"/>
                <a:cs typeface="Calibri Light" panose="020F0302020204030204" pitchFamily="34" charset="0"/>
              </a:rPr>
              <a:t>Samverkansavtal och medborgarlöfte mellan Tanums kommun och Polismyndigheten Västra Fyrbodal.</a:t>
            </a:r>
          </a:p>
          <a:p>
            <a:r>
              <a:rPr lang="sv-SE" sz="1800" dirty="0">
                <a:latin typeface="Calibri Light" panose="020F0302020204030204" pitchFamily="34" charset="0"/>
                <a:cs typeface="Calibri Light" panose="020F0302020204030204" pitchFamily="34" charset="0"/>
              </a:rPr>
              <a:t>Utdrag ur medborgarlöfte:</a:t>
            </a:r>
          </a:p>
          <a:p>
            <a:pPr marL="342900" indent="-342900">
              <a:spcAft>
                <a:spcPts val="600"/>
              </a:spcAft>
              <a:buFontTx/>
              <a:buChar char="-"/>
            </a:pPr>
            <a:r>
              <a:rPr lang="sv-SE" sz="1600" dirty="0">
                <a:latin typeface="Calibri Light" panose="020F0302020204030204" pitchFamily="34" charset="0"/>
                <a:cs typeface="Calibri Light" panose="020F0302020204030204" pitchFamily="34" charset="0"/>
              </a:rPr>
              <a:t>Kommunen och polisen ska arbeta aktivt för en trygghetsskapande samverkan med lokala aktörer.</a:t>
            </a:r>
          </a:p>
          <a:p>
            <a:pPr marL="342900" indent="-342900">
              <a:spcAft>
                <a:spcPts val="1200"/>
              </a:spcAft>
              <a:buFontTx/>
              <a:buChar char="-"/>
            </a:pPr>
            <a:r>
              <a:rPr lang="sv-SE" sz="1600" dirty="0">
                <a:latin typeface="Calibri Light" panose="020F0302020204030204" pitchFamily="34" charset="0"/>
                <a:cs typeface="Calibri Light" panose="020F0302020204030204" pitchFamily="34" charset="0"/>
              </a:rPr>
              <a:t>Trygghetsarbetet med fokus på belysning kommer att fortsätta utifrån prioriterade områden.</a:t>
            </a:r>
          </a:p>
          <a:p>
            <a:r>
              <a:rPr lang="sv-SE" sz="1600" b="1" dirty="0">
                <a:latin typeface="Calibri Light" panose="020F0302020204030204" pitchFamily="34" charset="0"/>
                <a:cs typeface="Calibri Light" panose="020F0302020204030204" pitchFamily="34" charset="0"/>
              </a:rPr>
              <a:t>Samverkanskonferens med fokus på narkotika: </a:t>
            </a:r>
          </a:p>
          <a:p>
            <a:r>
              <a:rPr lang="sv-SE" sz="1400" dirty="0">
                <a:latin typeface="Calibri Light" panose="020F0302020204030204" pitchFamily="34" charset="0"/>
                <a:cs typeface="Calibri Light" panose="020F0302020204030204" pitchFamily="34" charset="0"/>
              </a:rPr>
              <a:t>Öka samverkan mellan kustkommunerna (Strömstad, Tanum, Sotenäs, Lysekil, Munkedal, Orust) och övriga centrala aktörer i arbetet med att minska narkotika på krogen och öka den ansvarsfulla alkoholserveringen, med fokus på sommarmånaderna. Medarrangör: Länsstyrelsen Västra Götaland och Polisområde västra Fyrbodal.</a:t>
            </a:r>
          </a:p>
          <a:p>
            <a:endParaRPr lang="sv-SE" dirty="0"/>
          </a:p>
          <a:p>
            <a:pPr marL="342900" indent="-342900">
              <a:buFontTx/>
              <a:buChar char="-"/>
            </a:pPr>
            <a:endParaRPr lang="sv-SE" dirty="0"/>
          </a:p>
          <a:p>
            <a:endParaRPr lang="sv-SE" sz="1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1255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8A2E4F-9C3F-4B6F-841E-02B18701C4DD}"/>
              </a:ext>
            </a:extLst>
          </p:cNvPr>
          <p:cNvSpPr>
            <a:spLocks noGrp="1"/>
          </p:cNvSpPr>
          <p:nvPr>
            <p:ph type="title"/>
          </p:nvPr>
        </p:nvSpPr>
        <p:spPr/>
        <p:txBody>
          <a:bodyPr/>
          <a:lstStyle/>
          <a:p>
            <a:r>
              <a:rPr lang="sv-SE" altLang="sv-SE" sz="3200" dirty="0">
                <a:latin typeface="Calibri Light" panose="020F0302020204030204" pitchFamily="34" charset="0"/>
                <a:cs typeface="Calibri Light" panose="020F0302020204030204" pitchFamily="34" charset="0"/>
              </a:rPr>
              <a:t>Samordning av trygghet i näringslivet</a:t>
            </a:r>
            <a:endParaRPr lang="sv-SE" sz="3200" dirty="0">
              <a:latin typeface="Calibri Light" panose="020F0302020204030204" pitchFamily="34" charset="0"/>
              <a:cs typeface="Calibri Light" panose="020F0302020204030204" pitchFamily="34" charset="0"/>
            </a:endParaRPr>
          </a:p>
        </p:txBody>
      </p:sp>
      <p:sp>
        <p:nvSpPr>
          <p:cNvPr id="4" name="textruta 3">
            <a:extLst>
              <a:ext uri="{FF2B5EF4-FFF2-40B4-BE49-F238E27FC236}">
                <a16:creationId xmlns:a16="http://schemas.microsoft.com/office/drawing/2014/main" id="{B4AF2F6B-57E1-49A3-9538-35E80FA6B21C}"/>
              </a:ext>
            </a:extLst>
          </p:cNvPr>
          <p:cNvSpPr txBox="1"/>
          <p:nvPr/>
        </p:nvSpPr>
        <p:spPr>
          <a:xfrm>
            <a:off x="457200" y="1205314"/>
            <a:ext cx="6286500" cy="4447371"/>
          </a:xfrm>
          <a:prstGeom prst="rect">
            <a:avLst/>
          </a:prstGeom>
          <a:noFill/>
        </p:spPr>
        <p:txBody>
          <a:bodyPr wrap="square" rtlCol="0">
            <a:spAutoFit/>
          </a:bodyPr>
          <a:lstStyle/>
          <a:p>
            <a:r>
              <a:rPr lang="sv-SE" dirty="0">
                <a:latin typeface="Calibri Light" panose="020F0302020204030204" pitchFamily="34" charset="0"/>
                <a:cs typeface="Calibri Light" panose="020F0302020204030204" pitchFamily="34" charset="0"/>
              </a:rPr>
              <a:t>Hur sätter vi igång?</a:t>
            </a:r>
          </a:p>
          <a:p>
            <a:endParaRPr lang="sv-SE" b="1" dirty="0">
              <a:solidFill>
                <a:srgbClr val="C00000"/>
              </a:solidFill>
              <a:latin typeface="Calibri Light" panose="020F0302020204030204" pitchFamily="34" charset="0"/>
              <a:cs typeface="Calibri Light" panose="020F0302020204030204" pitchFamily="34" charset="0"/>
            </a:endParaRPr>
          </a:p>
          <a:p>
            <a:pPr>
              <a:spcAft>
                <a:spcPts val="600"/>
              </a:spcAft>
            </a:pPr>
            <a:r>
              <a:rPr lang="sv-SE" altLang="sv-SE" b="1" dirty="0">
                <a:solidFill>
                  <a:srgbClr val="FF0000"/>
                </a:solidFill>
                <a:latin typeface="Calibri Light" panose="020F0302020204030204" pitchFamily="34" charset="0"/>
                <a:cs typeface="Calibri Light" panose="020F0302020204030204" pitchFamily="34" charset="0"/>
              </a:rPr>
              <a:t>Kartläggning</a:t>
            </a:r>
            <a:endParaRPr lang="sv-SE" altLang="sv-SE" dirty="0">
              <a:latin typeface="Calibri Light" panose="020F0302020204030204" pitchFamily="34" charset="0"/>
              <a:cs typeface="Calibri Light" panose="020F0302020204030204" pitchFamily="34" charset="0"/>
            </a:endParaRPr>
          </a:p>
          <a:p>
            <a:r>
              <a:rPr lang="sv-SE" altLang="sv-SE" sz="2000" dirty="0">
                <a:latin typeface="Calibri Light" panose="020F0302020204030204" pitchFamily="34" charset="0"/>
                <a:cs typeface="Calibri Light" panose="020F0302020204030204" pitchFamily="34" charset="0"/>
              </a:rPr>
              <a:t>Trygghetsforum för näringslivet</a:t>
            </a:r>
          </a:p>
          <a:p>
            <a:r>
              <a:rPr lang="sv-SE" altLang="sv-SE" sz="2000" dirty="0">
                <a:latin typeface="Calibri Light" panose="020F0302020204030204" pitchFamily="34" charset="0"/>
                <a:cs typeface="Calibri Light" panose="020F0302020204030204" pitchFamily="34" charset="0"/>
              </a:rPr>
              <a:t>Rapportering till kommunens trygghetsgrupp</a:t>
            </a:r>
          </a:p>
          <a:p>
            <a:endParaRPr lang="sv-SE" altLang="sv-SE" dirty="0">
              <a:latin typeface="Calibri Light" panose="020F0302020204030204" pitchFamily="34" charset="0"/>
              <a:cs typeface="Calibri Light" panose="020F0302020204030204" pitchFamily="34" charset="0"/>
            </a:endParaRPr>
          </a:p>
          <a:p>
            <a:pPr>
              <a:spcAft>
                <a:spcPts val="600"/>
              </a:spcAft>
            </a:pPr>
            <a:r>
              <a:rPr lang="sv-SE" altLang="sv-SE" b="1" dirty="0">
                <a:solidFill>
                  <a:srgbClr val="FF0000"/>
                </a:solidFill>
                <a:latin typeface="Calibri Light" panose="020F0302020204030204" pitchFamily="34" charset="0"/>
                <a:cs typeface="Calibri Light" panose="020F0302020204030204" pitchFamily="34" charset="0"/>
              </a:rPr>
              <a:t>Lägesbild</a:t>
            </a:r>
            <a:endParaRPr lang="sv-SE" altLang="sv-SE" dirty="0">
              <a:latin typeface="Calibri Light" panose="020F0302020204030204" pitchFamily="34" charset="0"/>
              <a:cs typeface="Calibri Light" panose="020F0302020204030204" pitchFamily="34" charset="0"/>
            </a:endParaRPr>
          </a:p>
          <a:p>
            <a:r>
              <a:rPr lang="sv-SE" altLang="sv-SE" sz="2000" dirty="0">
                <a:latin typeface="Calibri Light" panose="020F0302020204030204" pitchFamily="34" charset="0"/>
                <a:cs typeface="Calibri Light" panose="020F0302020204030204" pitchFamily="34" charset="0"/>
              </a:rPr>
              <a:t>Dela lägesbild och återrapportera kontinuerligt</a:t>
            </a:r>
            <a:endParaRPr lang="sv-SE" altLang="sv-SE" dirty="0">
              <a:latin typeface="Calibri Light" panose="020F0302020204030204" pitchFamily="34" charset="0"/>
              <a:cs typeface="Calibri Light" panose="020F0302020204030204" pitchFamily="34" charset="0"/>
            </a:endParaRPr>
          </a:p>
          <a:p>
            <a:endParaRPr lang="sv-SE" altLang="sv-SE" dirty="0">
              <a:latin typeface="Calibri Light" panose="020F0302020204030204" pitchFamily="34" charset="0"/>
              <a:cs typeface="Calibri Light" panose="020F0302020204030204" pitchFamily="34" charset="0"/>
            </a:endParaRPr>
          </a:p>
          <a:p>
            <a:pPr>
              <a:spcAft>
                <a:spcPts val="600"/>
              </a:spcAft>
            </a:pPr>
            <a:r>
              <a:rPr lang="sv-SE" altLang="sv-SE" b="1" dirty="0">
                <a:solidFill>
                  <a:srgbClr val="FF0000"/>
                </a:solidFill>
                <a:latin typeface="Calibri Light" panose="020F0302020204030204" pitchFamily="34" charset="0"/>
                <a:cs typeface="Calibri Light" panose="020F0302020204030204" pitchFamily="34" charset="0"/>
              </a:rPr>
              <a:t>Åtgärdsplan</a:t>
            </a:r>
          </a:p>
          <a:p>
            <a:r>
              <a:rPr lang="sv-SE" altLang="sv-SE" sz="2000" dirty="0">
                <a:latin typeface="Calibri Light" panose="020F0302020204030204" pitchFamily="34" charset="0"/>
                <a:cs typeface="Calibri Light" panose="020F0302020204030204" pitchFamily="34" charset="0"/>
              </a:rPr>
              <a:t>Samverka i utvecklingen av handlingsplaner och kunna delta i åtgärder som införs.</a:t>
            </a:r>
          </a:p>
        </p:txBody>
      </p:sp>
    </p:spTree>
    <p:extLst>
      <p:ext uri="{BB962C8B-B14F-4D97-AF65-F5344CB8AC3E}">
        <p14:creationId xmlns:p14="http://schemas.microsoft.com/office/powerpoint/2010/main" val="288203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5444C6-6D56-45C8-ACB1-D24B8B3A1C98}"/>
              </a:ext>
            </a:extLst>
          </p:cNvPr>
          <p:cNvSpPr txBox="1"/>
          <p:nvPr/>
        </p:nvSpPr>
        <p:spPr>
          <a:xfrm>
            <a:off x="2764221" y="2122815"/>
            <a:ext cx="2659117" cy="523220"/>
          </a:xfrm>
          <a:prstGeom prst="rect">
            <a:avLst/>
          </a:prstGeom>
          <a:noFill/>
        </p:spPr>
        <p:txBody>
          <a:bodyPr wrap="square" rtlCol="0">
            <a:spAutoFit/>
          </a:bodyPr>
          <a:lstStyle/>
          <a:p>
            <a:r>
              <a:rPr lang="sv-SE" sz="2800" dirty="0">
                <a:solidFill>
                  <a:srgbClr val="C00000"/>
                </a:solidFill>
                <a:latin typeface="+mn-lt"/>
              </a:rPr>
              <a:t>Tack för oss!</a:t>
            </a:r>
          </a:p>
        </p:txBody>
      </p:sp>
      <p:sp>
        <p:nvSpPr>
          <p:cNvPr id="5" name="textruta 4">
            <a:extLst>
              <a:ext uri="{FF2B5EF4-FFF2-40B4-BE49-F238E27FC236}">
                <a16:creationId xmlns:a16="http://schemas.microsoft.com/office/drawing/2014/main" id="{7C108BCF-C662-45A6-969D-E0ACDE75C5DA}"/>
              </a:ext>
            </a:extLst>
          </p:cNvPr>
          <p:cNvSpPr txBox="1"/>
          <p:nvPr/>
        </p:nvSpPr>
        <p:spPr>
          <a:xfrm>
            <a:off x="1329559" y="2646035"/>
            <a:ext cx="6484882" cy="1569660"/>
          </a:xfrm>
          <a:prstGeom prst="rect">
            <a:avLst/>
          </a:prstGeom>
          <a:noFill/>
        </p:spPr>
        <p:txBody>
          <a:bodyPr wrap="square" rtlCol="0">
            <a:spAutoFit/>
          </a:bodyPr>
          <a:lstStyle/>
          <a:p>
            <a:pPr algn="ctr"/>
            <a:endParaRPr lang="sv-SE" dirty="0">
              <a:latin typeface="+mn-lt"/>
            </a:endParaRPr>
          </a:p>
          <a:p>
            <a:r>
              <a:rPr lang="sv-SE" sz="1800" dirty="0">
                <a:latin typeface="+mn-lt"/>
              </a:rPr>
              <a:t>Irma Nordin		Petter Rundberg</a:t>
            </a:r>
          </a:p>
          <a:p>
            <a:r>
              <a:rPr lang="sv-SE" sz="1800" dirty="0" err="1">
                <a:latin typeface="+mn-lt"/>
              </a:rPr>
              <a:t>Folkhälsostrateg</a:t>
            </a:r>
            <a:r>
              <a:rPr lang="sv-SE" sz="1800" dirty="0">
                <a:latin typeface="+mn-lt"/>
              </a:rPr>
              <a:t>		Trygghetssamordnare</a:t>
            </a:r>
          </a:p>
          <a:p>
            <a:r>
              <a:rPr lang="sv-SE" sz="1800" u="sng" dirty="0">
                <a:latin typeface="+mn-lt"/>
                <a:hlinkClick r:id="rId2"/>
              </a:rPr>
              <a:t>irma.nordin@tanum.se</a:t>
            </a:r>
            <a:r>
              <a:rPr lang="sv-SE" sz="1800" dirty="0">
                <a:latin typeface="+mn-lt"/>
              </a:rPr>
              <a:t> 	</a:t>
            </a:r>
            <a:r>
              <a:rPr lang="sv-SE" sz="1800" dirty="0">
                <a:latin typeface="+mn-lt"/>
                <a:hlinkClick r:id="rId3"/>
              </a:rPr>
              <a:t>Petter.Rundberg@tanum.se</a:t>
            </a:r>
            <a:endParaRPr lang="sv-SE" sz="1800" dirty="0">
              <a:latin typeface="+mn-lt"/>
            </a:endParaRPr>
          </a:p>
          <a:p>
            <a:endParaRPr lang="sv-SE" sz="1800" dirty="0">
              <a:latin typeface="+mn-lt"/>
            </a:endParaRPr>
          </a:p>
        </p:txBody>
      </p:sp>
    </p:spTree>
    <p:extLst>
      <p:ext uri="{BB962C8B-B14F-4D97-AF65-F5344CB8AC3E}">
        <p14:creationId xmlns:p14="http://schemas.microsoft.com/office/powerpoint/2010/main" val="3430136115"/>
      </p:ext>
    </p:extLst>
  </p:cSld>
  <p:clrMapOvr>
    <a:masterClrMapping/>
  </p:clrMapOvr>
</p:sld>
</file>

<file path=ppt/theme/theme1.xml><?xml version="1.0" encoding="utf-8"?>
<a:theme xmlns:a="http://schemas.openxmlformats.org/drawingml/2006/main" name="Office-tema">
  <a:themeElements>
    <a:clrScheme name="Anpassat 1">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B22600"/>
      </a:hlink>
      <a:folHlink>
        <a:srgbClr val="E84C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7" id="{CDCD5F7E-AB4C-445C-858C-10618E9F91A2}" vid="{580F7BDB-B2AF-4418-A0D0-62F25A7706AC}"/>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presentationsmall rött till höger</Template>
  <TotalTime>198</TotalTime>
  <Words>659</Words>
  <Application>Microsoft Office PowerPoint</Application>
  <PresentationFormat>Bildspel på skärmen (4:3)</PresentationFormat>
  <Paragraphs>59</Paragraphs>
  <Slides>4</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vt:lpstr>
      <vt:lpstr>Calibri Light</vt:lpstr>
      <vt:lpstr>Garamond</vt:lpstr>
      <vt:lpstr>Times</vt:lpstr>
      <vt:lpstr>Office-tema</vt:lpstr>
      <vt:lpstr>Brottsförebyggande och trygghetsskapande inkluderar flera perspektiv</vt:lpstr>
      <vt:lpstr>PowerPoint-presentation</vt:lpstr>
      <vt:lpstr>Samordning av trygghet i näringslivet</vt:lpstr>
      <vt:lpstr>PowerPoint-presentation</vt:lpstr>
    </vt:vector>
  </TitlesOfParts>
  <Company>Profil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Waldner, Sofia</dc:creator>
  <cp:keywords>presentation;powerpoint</cp:keywords>
  <cp:lastModifiedBy>Nordin, Irma</cp:lastModifiedBy>
  <cp:revision>24</cp:revision>
  <dcterms:created xsi:type="dcterms:W3CDTF">2017-11-03T07:50:29Z</dcterms:created>
  <dcterms:modified xsi:type="dcterms:W3CDTF">2022-01-19T13:07:02Z</dcterms:modified>
</cp:coreProperties>
</file>